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8" r:id="rId5"/>
    <p:sldId id="259" r:id="rId6"/>
    <p:sldId id="264" r:id="rId7"/>
    <p:sldId id="257" r:id="rId8"/>
    <p:sldId id="260" r:id="rId9"/>
    <p:sldId id="261" r:id="rId10"/>
    <p:sldId id="262" r:id="rId11"/>
    <p:sldId id="263" r:id="rId12"/>
    <p:sldId id="266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4316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39F42-1400-D47C-3B61-36BA527F0973}" v="6" dt="2021-12-16T10:16:44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8"/>
    <p:restoredTop sz="94597"/>
  </p:normalViewPr>
  <p:slideViewPr>
    <p:cSldViewPr snapToGrid="0" snapToObjects="1" showGuides="1">
      <p:cViewPr varScale="1">
        <p:scale>
          <a:sx n="107" d="100"/>
          <a:sy n="107" d="100"/>
        </p:scale>
        <p:origin x="528" y="168"/>
      </p:cViewPr>
      <p:guideLst>
        <p:guide orient="horz" pos="2137"/>
        <p:guide pos="43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537C2-D162-5845-88D4-94E4502E85E1}" type="datetimeFigureOut">
              <a:rPr lang="sv-SE" smtClean="0"/>
              <a:t>2022-04-28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9A93F-F4AD-784F-991C-DCC4E00BE6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466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9A93F-F4AD-784F-991C-DCC4E00BE60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78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117FD8-562C-724C-80F1-404C4C456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E5FE83-8507-3E45-8248-81E205D46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7A64E4-2EF8-984C-8518-F464F71EC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34A-1A95-6B4F-8FBF-A78624422F80}" type="datetimeFigureOut">
              <a:rPr lang="sv-SE" smtClean="0"/>
              <a:t>2022-04-28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E973CC-9C9D-7F43-86CF-A397FD8F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9AE4D2-9A1C-1448-A893-4242C7AD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A66F-C0DC-2649-A266-A4CC7CD831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393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9E4519-0060-3C4B-A8A6-3A1221E6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792E04D-B5CB-1E40-8E2B-EDFE068B4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D3B37D-A2E3-1544-BD2F-349A2AF9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34A-1A95-6B4F-8FBF-A78624422F80}" type="datetimeFigureOut">
              <a:rPr lang="sv-SE" smtClean="0"/>
              <a:t>2022-04-28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59F4173-AF5A-1840-A6A1-27D8C984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05421E-9A4E-8044-A11F-DCF5418D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A66F-C0DC-2649-A266-A4CC7CD831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48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C1B99A2-BA7F-FA4D-A5CF-A4C83127D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BAEA8A2-7E5A-524B-BD5B-918A4FC93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E84F0B-DB98-FE46-B2EC-CC37A3499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34A-1A95-6B4F-8FBF-A78624422F80}" type="datetimeFigureOut">
              <a:rPr lang="sv-SE" smtClean="0"/>
              <a:t>2022-04-28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FB5584-A73A-E143-A8DB-9CF760BB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C006C3-225E-A64A-BF9F-14948A8F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A66F-C0DC-2649-A266-A4CC7CD831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49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EDC833-560B-8443-976E-C346B8EA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B791C5-3CD9-BB47-97CB-4053B1799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CD75AA-A840-2D46-BBC2-A7E37B84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34A-1A95-6B4F-8FBF-A78624422F80}" type="datetimeFigureOut">
              <a:rPr lang="sv-SE" smtClean="0"/>
              <a:t>2022-04-28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D2C729-7641-3643-8E57-2230E970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667BA9-CA20-5344-B366-6B4B10A5B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A66F-C0DC-2649-A266-A4CC7CD831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079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73B496-D79A-F946-B014-AB0141AC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892879-619F-AC40-9864-DEE806AE5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09FE0E-04A1-0548-800F-2F55E4AD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34A-1A95-6B4F-8FBF-A78624422F80}" type="datetimeFigureOut">
              <a:rPr lang="sv-SE" smtClean="0"/>
              <a:t>2022-04-28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7320F4-B431-A04F-A537-4FFD5402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6E6A5B-DE12-3F44-9B29-1152FE5A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A66F-C0DC-2649-A266-A4CC7CD831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079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CAC46E-2323-FD4B-A3DC-7B534AF9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B80919-2792-C543-ABA0-61C626134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D89FE1C-6BB8-9B45-B883-38D6BF75E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886AE6B-8D7A-2D47-8CD6-CC7DC9BB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34A-1A95-6B4F-8FBF-A78624422F80}" type="datetimeFigureOut">
              <a:rPr lang="sv-SE" smtClean="0"/>
              <a:t>2022-04-28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B7697A-C4EC-0E46-8344-6552983B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86C8B11-38CD-6242-81B1-2EBCCD89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A66F-C0DC-2649-A266-A4CC7CD831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87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3FB24B-EE0F-1C46-A6C5-E350AD68B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6E9FE6-7AC0-2E46-A45C-676C77578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B1F373-78D6-AF49-92E4-A4409DB3D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1E6D31A-54F9-FC4C-BBE4-6A46D8643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22BEF4D-821D-2541-A860-8ABFFD2D8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45F4D2F-288B-824A-A76F-63AD8B77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34A-1A95-6B4F-8FBF-A78624422F80}" type="datetimeFigureOut">
              <a:rPr lang="sv-SE" smtClean="0"/>
              <a:t>2022-04-28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1E5303E-77E4-BC4C-8E15-9C0F0159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B4C458A-6912-6645-879C-319B73FA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A66F-C0DC-2649-A266-A4CC7CD831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177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5BDDCF-CD8B-7F4B-BB81-4787E354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78311DB-AB91-074A-9043-22F36D48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34A-1A95-6B4F-8FBF-A78624422F80}" type="datetimeFigureOut">
              <a:rPr lang="sv-SE" smtClean="0"/>
              <a:t>2022-04-28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204D93F-A406-944E-A246-D694A86E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C36E553-1C04-EE40-8AE4-725AC06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A66F-C0DC-2649-A266-A4CC7CD831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0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DDC7419-1BAD-2848-83A2-9B1945FF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34A-1A95-6B4F-8FBF-A78624422F80}" type="datetimeFigureOut">
              <a:rPr lang="sv-SE" smtClean="0"/>
              <a:t>2022-04-28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3D00A22-D72B-D74C-8841-E7AD3D0AE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877F146-9EC3-B04B-B11D-44A090EA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A66F-C0DC-2649-A266-A4CC7CD831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79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959EC0-8951-BB4F-8550-F66CF476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EDD36D-EB5B-4545-AAFD-38FBCF435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7DE122-2E6F-B94D-83F4-231C55FB1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07DBEF9-24A6-FB48-B570-263998D76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34A-1A95-6B4F-8FBF-A78624422F80}" type="datetimeFigureOut">
              <a:rPr lang="sv-SE" smtClean="0"/>
              <a:t>2022-04-28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34C4F71-5C10-7E4D-A162-63A94706D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BE778E2-BBF4-A14E-85A6-6F64CF65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A66F-C0DC-2649-A266-A4CC7CD831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172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613CF6-399E-1142-B0C8-709E878D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38E8B40-E686-524C-8CF4-7B65E3385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FE4935-8D27-A74F-964E-0E8EF1435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F90E81F-9CB4-D24A-8159-5E8D6A87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34A-1A95-6B4F-8FBF-A78624422F80}" type="datetimeFigureOut">
              <a:rPr lang="sv-SE" smtClean="0"/>
              <a:t>2022-04-28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57D295-B79E-B643-AE78-6B99C0B6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F1865D1-56A4-874A-B942-C25CAAF0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A66F-C0DC-2649-A266-A4CC7CD831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785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7750E04-DF32-4E47-B29D-37616438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A6268C-1B11-BE44-88BA-8BC7FBC5F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3BB034-1C16-E145-9A99-6BD9EA8C0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8E34A-1A95-6B4F-8FBF-A78624422F80}" type="datetimeFigureOut">
              <a:rPr lang="sv-SE" smtClean="0"/>
              <a:t>2022-04-28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F47D045-67BA-EA4D-84A4-42D9FB060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15E953-6A82-B64F-930D-6E45186B5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A66F-C0DC-2649-A266-A4CC7CD831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75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A8BD8500-43D7-984F-9971-4802D57885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4000"/>
          </a:blip>
          <a:srcRect t="11095" r="1918" b="6713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ktangel med rundade hörn 6">
            <a:extLst>
              <a:ext uri="{FF2B5EF4-FFF2-40B4-BE49-F238E27FC236}">
                <a16:creationId xmlns:a16="http://schemas.microsoft.com/office/drawing/2014/main" id="{CF69F614-036E-A24D-A420-42E5B44FFE66}"/>
              </a:ext>
            </a:extLst>
          </p:cNvPr>
          <p:cNvSpPr/>
          <p:nvPr/>
        </p:nvSpPr>
        <p:spPr>
          <a:xfrm>
            <a:off x="4726961" y="5222377"/>
            <a:ext cx="7885042" cy="904397"/>
          </a:xfrm>
          <a:prstGeom prst="roundRect">
            <a:avLst>
              <a:gd name="adj" fmla="val 5753"/>
            </a:avLst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B125FAF-A4FD-1243-84F8-654A78413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7768" y="2607514"/>
            <a:ext cx="609600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sv-SE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Hela stadens mötesplats för innovation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846FA67-25C4-0B4B-9BFC-9BA81EC17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797" y="5492783"/>
            <a:ext cx="7037614" cy="372609"/>
          </a:xfrm>
        </p:spPr>
        <p:txBody>
          <a:bodyPr>
            <a:normAutofit fontScale="92500" lnSpcReduction="10000"/>
          </a:bodyPr>
          <a:lstStyle/>
          <a:p>
            <a:r>
              <a:rPr lang="sv-SE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Mål och effekter under </a:t>
            </a:r>
            <a:r>
              <a:rPr lang="sv-SE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projektperioden 2019-2021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B3EA6E6-AAC2-084C-A58E-AB9672FCA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62" y="500671"/>
            <a:ext cx="1057533" cy="115243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148F666-59AE-0D4B-A8CA-5CBD78B23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422" y="918437"/>
            <a:ext cx="1522042" cy="3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1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A73E14-24BE-FD40-A271-513C2F360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003" y="1376705"/>
            <a:ext cx="6807993" cy="1325563"/>
          </a:xfrm>
        </p:spPr>
        <p:txBody>
          <a:bodyPr/>
          <a:lstStyle/>
          <a:p>
            <a:r>
              <a:rPr lang="sv-SE" b="1" dirty="0" err="1">
                <a:solidFill>
                  <a:srgbClr val="0095D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Hbg</a:t>
            </a:r>
            <a:r>
              <a:rPr lang="sv-SE" b="1" dirty="0">
                <a:solidFill>
                  <a:srgbClr val="0095D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Works som testbädd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AE98924-5291-5744-93BF-13EAF82D812B}"/>
              </a:ext>
            </a:extLst>
          </p:cNvPr>
          <p:cNvSpPr txBox="1"/>
          <p:nvPr/>
        </p:nvSpPr>
        <p:spPr>
          <a:xfrm>
            <a:off x="2692003" y="2463729"/>
            <a:ext cx="6807994" cy="2651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Helsingborgs stad har under flera år bedrivit ett proaktivt arbete för att möta framtidens utmaningar. </a:t>
            </a:r>
            <a:r>
              <a:rPr lang="sv-SE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Testbädden </a:t>
            </a:r>
            <a:r>
              <a:rPr lang="sv-SE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Hbg</a:t>
            </a:r>
            <a:r>
              <a:rPr lang="sv-SE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Works har varit en viktig pusselbit</a:t>
            </a:r>
            <a:r>
              <a:rPr lang="sv-SE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funktion och plats för att samla stadens innovationsarbete, för att testa arbetssätt, skapa systematik och sprida kunskap om innovationsarbetet ut i stadens förvaltningar.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Under 2019-2021 fick </a:t>
            </a:r>
            <a:r>
              <a:rPr lang="sv-SE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Hbg</a:t>
            </a:r>
            <a:r>
              <a:rPr lang="sv-SE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Works finansiering från </a:t>
            </a:r>
            <a:r>
              <a:rPr lang="sv-SE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Vinnova</a:t>
            </a:r>
            <a:r>
              <a:rPr lang="sv-SE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Här presenterar vi vad vi åstadkom under den perioden.</a:t>
            </a:r>
            <a:endParaRPr lang="sv-SE" sz="18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0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person, lekplats&#10;&#10;Automatiskt genererad beskrivning">
            <a:extLst>
              <a:ext uri="{FF2B5EF4-FFF2-40B4-BE49-F238E27FC236}">
                <a16:creationId xmlns:a16="http://schemas.microsoft.com/office/drawing/2014/main" id="{1DA72EB2-CB6F-E34D-815B-D5DE62E99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891" t="8870" r="1444" b="12666"/>
          <a:stretch/>
        </p:blipFill>
        <p:spPr>
          <a:xfrm>
            <a:off x="0" y="0"/>
            <a:ext cx="12679852" cy="6863832"/>
          </a:xfrm>
          <a:prstGeom prst="rect">
            <a:avLst/>
          </a:prstGeom>
          <a:solidFill>
            <a:schemeClr val="accent1">
              <a:lumMod val="50000"/>
              <a:alpha val="67000"/>
            </a:schemeClr>
          </a:solidFill>
        </p:spPr>
      </p:pic>
      <p:sp>
        <p:nvSpPr>
          <p:cNvPr id="7" name="Rektangel med rundade hörn 6">
            <a:extLst>
              <a:ext uri="{FF2B5EF4-FFF2-40B4-BE49-F238E27FC236}">
                <a16:creationId xmlns:a16="http://schemas.microsoft.com/office/drawing/2014/main" id="{53EC7F9B-ED90-3449-AF70-DF6A5A5E021B}"/>
              </a:ext>
            </a:extLst>
          </p:cNvPr>
          <p:cNvSpPr/>
          <p:nvPr/>
        </p:nvSpPr>
        <p:spPr>
          <a:xfrm>
            <a:off x="4298073" y="1811615"/>
            <a:ext cx="3595853" cy="2711856"/>
          </a:xfrm>
          <a:prstGeom prst="roundRect">
            <a:avLst>
              <a:gd name="adj" fmla="val 5753"/>
            </a:avLst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1FE7DD9-D165-DA48-866F-BDABB9C0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073" y="2700099"/>
            <a:ext cx="3595853" cy="107840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sv-SE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Vad har vi uppnått?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5914F12-AD1D-9644-B47A-D10229353F5B}"/>
              </a:ext>
            </a:extLst>
          </p:cNvPr>
          <p:cNvSpPr txBox="1">
            <a:spLocks/>
          </p:cNvSpPr>
          <p:nvPr/>
        </p:nvSpPr>
        <p:spPr>
          <a:xfrm>
            <a:off x="4577442" y="2231545"/>
            <a:ext cx="3037114" cy="440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2019-2021</a:t>
            </a:r>
          </a:p>
        </p:txBody>
      </p:sp>
    </p:spTree>
    <p:extLst>
      <p:ext uri="{BB962C8B-B14F-4D97-AF65-F5344CB8AC3E}">
        <p14:creationId xmlns:p14="http://schemas.microsoft.com/office/powerpoint/2010/main" val="372236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med rundade hörn 7">
            <a:extLst>
              <a:ext uri="{FF2B5EF4-FFF2-40B4-BE49-F238E27FC236}">
                <a16:creationId xmlns:a16="http://schemas.microsoft.com/office/drawing/2014/main" id="{516345FB-B658-544C-815E-A89D33E1260D}"/>
              </a:ext>
            </a:extLst>
          </p:cNvPr>
          <p:cNvSpPr/>
          <p:nvPr/>
        </p:nvSpPr>
        <p:spPr>
          <a:xfrm>
            <a:off x="6791897" y="852980"/>
            <a:ext cx="4419441" cy="2711856"/>
          </a:xfrm>
          <a:prstGeom prst="roundRect">
            <a:avLst>
              <a:gd name="adj" fmla="val 5753"/>
            </a:avLst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En bild som visar person, inomhus, bärbar dator&#10;&#10;Automatiskt genererad beskrivning">
            <a:extLst>
              <a:ext uri="{FF2B5EF4-FFF2-40B4-BE49-F238E27FC236}">
                <a16:creationId xmlns:a16="http://schemas.microsoft.com/office/drawing/2014/main" id="{57BC8B92-DF95-AD4A-AD85-682562A3E7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3897" t="-12026" r="41518" b="18549"/>
          <a:stretch/>
        </p:blipFill>
        <p:spPr>
          <a:xfrm>
            <a:off x="-4772722" y="-2001506"/>
            <a:ext cx="10868722" cy="10861012"/>
          </a:xfrm>
          <a:prstGeom prst="ellipse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4544BBE-0FC2-5D4A-BD1B-C5E0C95F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941" y="1362148"/>
            <a:ext cx="3037114" cy="440418"/>
          </a:xfrm>
        </p:spPr>
        <p:txBody>
          <a:bodyPr>
            <a:norm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FÖRVÄNTAD EFFEKT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C90D18-19D2-374E-83F1-6F3ABBB66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942" y="1802566"/>
            <a:ext cx="3037114" cy="939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Ett ökat inflöde av kvalificerade idéer och ett ökat antal projekt ur medarbetarinitiativ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7C28DF2-E415-FC4C-BD03-4F8E700EFFF7}"/>
              </a:ext>
            </a:extLst>
          </p:cNvPr>
          <p:cNvSpPr txBox="1"/>
          <p:nvPr/>
        </p:nvSpPr>
        <p:spPr>
          <a:xfrm>
            <a:off x="6791897" y="4445672"/>
            <a:ext cx="46565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32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Över 290 innovations-initiativ i samtliga förvaltningar och bolag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6100A69C-6DF5-654E-A46E-CAE8098814F0}"/>
              </a:ext>
            </a:extLst>
          </p:cNvPr>
          <p:cNvSpPr txBox="1">
            <a:spLocks/>
          </p:cNvSpPr>
          <p:nvPr/>
        </p:nvSpPr>
        <p:spPr>
          <a:xfrm>
            <a:off x="6791897" y="4005254"/>
            <a:ext cx="2133600" cy="440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RESULTAT</a:t>
            </a:r>
          </a:p>
        </p:txBody>
      </p:sp>
    </p:spTree>
    <p:extLst>
      <p:ext uri="{BB962C8B-B14F-4D97-AF65-F5344CB8AC3E}">
        <p14:creationId xmlns:p14="http://schemas.microsoft.com/office/powerpoint/2010/main" val="277290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person, inomhus, vägg, folksamling&#10;&#10;Automatiskt genererad beskrivning">
            <a:extLst>
              <a:ext uri="{FF2B5EF4-FFF2-40B4-BE49-F238E27FC236}">
                <a16:creationId xmlns:a16="http://schemas.microsoft.com/office/drawing/2014/main" id="{45CADE7F-D2A6-3044-8262-55103011F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74" r="24956"/>
          <a:stretch/>
        </p:blipFill>
        <p:spPr>
          <a:xfrm>
            <a:off x="6703560" y="0"/>
            <a:ext cx="5488440" cy="6858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7C28DF2-E415-FC4C-BD03-4F8E700EFFF7}"/>
              </a:ext>
            </a:extLst>
          </p:cNvPr>
          <p:cNvSpPr txBox="1"/>
          <p:nvPr/>
        </p:nvSpPr>
        <p:spPr>
          <a:xfrm>
            <a:off x="834750" y="1245615"/>
            <a:ext cx="4333597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Ett innovationsarbete som sker systematiskt </a:t>
            </a:r>
            <a:r>
              <a:rPr lang="sv-SE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från högsta ledningsnivå, och </a:t>
            </a:r>
            <a:r>
              <a:rPr lang="sv-SE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som punkt på varje agenda</a:t>
            </a:r>
          </a:p>
          <a:p>
            <a:pPr lvl="0"/>
            <a:endParaRPr lang="sv-SE" sz="2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sv-SE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Innovationsråd och innovationsledare på samtliga förvaltningar</a:t>
            </a:r>
          </a:p>
          <a:p>
            <a:pPr lvl="0"/>
            <a:endParaRPr lang="sv-SE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sv-SE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etablerad innovationsmodell och metoder för uppföljning av effekter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6100A69C-6DF5-654E-A46E-CAE8098814F0}"/>
              </a:ext>
            </a:extLst>
          </p:cNvPr>
          <p:cNvSpPr txBox="1">
            <a:spLocks/>
          </p:cNvSpPr>
          <p:nvPr/>
        </p:nvSpPr>
        <p:spPr>
          <a:xfrm>
            <a:off x="834751" y="805197"/>
            <a:ext cx="2520534" cy="440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RESULTAT</a:t>
            </a:r>
          </a:p>
        </p:txBody>
      </p:sp>
      <p:sp>
        <p:nvSpPr>
          <p:cNvPr id="7" name="Rektangel med rundade hörn 6">
            <a:extLst>
              <a:ext uri="{FF2B5EF4-FFF2-40B4-BE49-F238E27FC236}">
                <a16:creationId xmlns:a16="http://schemas.microsoft.com/office/drawing/2014/main" id="{CF3F6A17-E885-BB46-BDCF-693B6CEE0E1C}"/>
              </a:ext>
            </a:extLst>
          </p:cNvPr>
          <p:cNvSpPr/>
          <p:nvPr/>
        </p:nvSpPr>
        <p:spPr>
          <a:xfrm>
            <a:off x="5942521" y="3557348"/>
            <a:ext cx="4043888" cy="3015729"/>
          </a:xfrm>
          <a:prstGeom prst="roundRect">
            <a:avLst>
              <a:gd name="adj" fmla="val 5753"/>
            </a:avLst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BAAC165-3568-D645-8405-7D504471B641}"/>
              </a:ext>
            </a:extLst>
          </p:cNvPr>
          <p:cNvSpPr txBox="1">
            <a:spLocks/>
          </p:cNvSpPr>
          <p:nvPr/>
        </p:nvSpPr>
        <p:spPr>
          <a:xfrm>
            <a:off x="6531239" y="4053503"/>
            <a:ext cx="3037114" cy="440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FÖRVÄNTAD EFFEKT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DBC0F5E7-D51C-3342-AB98-D0200EE176E2}"/>
              </a:ext>
            </a:extLst>
          </p:cNvPr>
          <p:cNvSpPr txBox="1">
            <a:spLocks/>
          </p:cNvSpPr>
          <p:nvPr/>
        </p:nvSpPr>
        <p:spPr>
          <a:xfrm>
            <a:off x="6531238" y="4493921"/>
            <a:ext cx="3037113" cy="1240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Ett utarbetat och utvecklat arbetssätt för att skala upp innovationsprojekt in i ordinarie verksamhet</a:t>
            </a:r>
          </a:p>
        </p:txBody>
      </p:sp>
    </p:spTree>
    <p:extLst>
      <p:ext uri="{BB962C8B-B14F-4D97-AF65-F5344CB8AC3E}">
        <p14:creationId xmlns:p14="http://schemas.microsoft.com/office/powerpoint/2010/main" val="229788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person, bord, inomhus, pingisbord&#10;&#10;Automatiskt genererad beskrivning">
            <a:extLst>
              <a:ext uri="{FF2B5EF4-FFF2-40B4-BE49-F238E27FC236}">
                <a16:creationId xmlns:a16="http://schemas.microsoft.com/office/drawing/2014/main" id="{BA22ACF8-581E-B94B-AB35-D40824606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0208" r="18399" b="13508"/>
          <a:stretch/>
        </p:blipFill>
        <p:spPr>
          <a:xfrm>
            <a:off x="-821635" y="16349"/>
            <a:ext cx="6096000" cy="684165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100A69C-6DF5-654E-A46E-CAE8098814F0}"/>
              </a:ext>
            </a:extLst>
          </p:cNvPr>
          <p:cNvSpPr txBox="1">
            <a:spLocks/>
          </p:cNvSpPr>
          <p:nvPr/>
        </p:nvSpPr>
        <p:spPr>
          <a:xfrm>
            <a:off x="9446824" y="1283752"/>
            <a:ext cx="2133600" cy="440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RESULTAT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2FB5D87-291E-A745-B4F2-327AB3A48EE7}"/>
              </a:ext>
            </a:extLst>
          </p:cNvPr>
          <p:cNvSpPr txBox="1"/>
          <p:nvPr/>
        </p:nvSpPr>
        <p:spPr>
          <a:xfrm>
            <a:off x="7076661" y="4528339"/>
            <a:ext cx="4581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sv-S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Platsen har fått mängder av studiebesök från andra kommuner och organisationer</a:t>
            </a:r>
          </a:p>
        </p:txBody>
      </p:sp>
      <p:sp>
        <p:nvSpPr>
          <p:cNvPr id="8" name="Rektangel med rundade hörn 7">
            <a:extLst>
              <a:ext uri="{FF2B5EF4-FFF2-40B4-BE49-F238E27FC236}">
                <a16:creationId xmlns:a16="http://schemas.microsoft.com/office/drawing/2014/main" id="{732BAC7E-B707-654B-A21B-8843A1F5E96B}"/>
              </a:ext>
            </a:extLst>
          </p:cNvPr>
          <p:cNvSpPr/>
          <p:nvPr/>
        </p:nvSpPr>
        <p:spPr>
          <a:xfrm>
            <a:off x="2502686" y="3429000"/>
            <a:ext cx="4043888" cy="2817805"/>
          </a:xfrm>
          <a:prstGeom prst="roundRect">
            <a:avLst>
              <a:gd name="adj" fmla="val 5753"/>
            </a:avLst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B85AB68-C533-1A43-9D8C-F407EE3D29DE}"/>
              </a:ext>
            </a:extLst>
          </p:cNvPr>
          <p:cNvSpPr txBox="1">
            <a:spLocks/>
          </p:cNvSpPr>
          <p:nvPr/>
        </p:nvSpPr>
        <p:spPr>
          <a:xfrm>
            <a:off x="3126547" y="3961666"/>
            <a:ext cx="3037114" cy="440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FÖRVÄNTAD EFFEKT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7C28DF2-E415-FC4C-BD03-4F8E700EFFF7}"/>
              </a:ext>
            </a:extLst>
          </p:cNvPr>
          <p:cNvSpPr txBox="1"/>
          <p:nvPr/>
        </p:nvSpPr>
        <p:spPr>
          <a:xfrm>
            <a:off x="7076661" y="1724170"/>
            <a:ext cx="45811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sv-SE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Hbg</a:t>
            </a:r>
            <a:r>
              <a:rPr lang="sv-SE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Works är en </a:t>
            </a:r>
            <a:r>
              <a:rPr lang="sv-SE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känd och etablerad mötesplats i staden</a:t>
            </a:r>
            <a:r>
              <a:rPr lang="sv-SE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dit det har rekryterats en mängd nya typer av kompetenser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C90D18-19D2-374E-83F1-6F3ABBB66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547" y="4402084"/>
            <a:ext cx="2898324" cy="1240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 lokal full av liv, projekt och människor - med fler externa möten och besök till miljön</a:t>
            </a:r>
          </a:p>
        </p:txBody>
      </p:sp>
    </p:spTree>
    <p:extLst>
      <p:ext uri="{BB962C8B-B14F-4D97-AF65-F5344CB8AC3E}">
        <p14:creationId xmlns:p14="http://schemas.microsoft.com/office/powerpoint/2010/main" val="46016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3">
            <a:extLst>
              <a:ext uri="{FF2B5EF4-FFF2-40B4-BE49-F238E27FC236}">
                <a16:creationId xmlns:a16="http://schemas.microsoft.com/office/drawing/2014/main" id="{179618A8-D8B7-FB40-BB47-496CAB62B08F}"/>
              </a:ext>
            </a:extLst>
          </p:cNvPr>
          <p:cNvSpPr/>
          <p:nvPr/>
        </p:nvSpPr>
        <p:spPr>
          <a:xfrm>
            <a:off x="1400030" y="1983585"/>
            <a:ext cx="4043888" cy="2817805"/>
          </a:xfrm>
          <a:prstGeom prst="roundRect">
            <a:avLst>
              <a:gd name="adj" fmla="val 5753"/>
            </a:avLst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544BBE-0FC2-5D4A-BD1B-C5E0C95F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89" y="2518016"/>
            <a:ext cx="3037114" cy="440418"/>
          </a:xfrm>
        </p:spPr>
        <p:txBody>
          <a:bodyPr>
            <a:norm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FÖRVÄNTAD EFFEKT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C90D18-19D2-374E-83F1-6F3ABBB66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921" y="2958434"/>
            <a:ext cx="3037115" cy="1917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Hbg</a:t>
            </a:r>
            <a:r>
              <a:rPr lang="sv-SE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Works används som en referenspunkt för hur innovations-systematik byggs i kommuner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7C28DF2-E415-FC4C-BD03-4F8E700EFFF7}"/>
              </a:ext>
            </a:extLst>
          </p:cNvPr>
          <p:cNvSpPr txBox="1"/>
          <p:nvPr/>
        </p:nvSpPr>
        <p:spPr>
          <a:xfrm>
            <a:off x="6748082" y="2740860"/>
            <a:ext cx="44749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Varit förebild för Lund som har öppnat Studio stadshuset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6100A69C-6DF5-654E-A46E-CAE8098814F0}"/>
              </a:ext>
            </a:extLst>
          </p:cNvPr>
          <p:cNvSpPr txBox="1">
            <a:spLocks/>
          </p:cNvSpPr>
          <p:nvPr/>
        </p:nvSpPr>
        <p:spPr>
          <a:xfrm>
            <a:off x="6748083" y="2314049"/>
            <a:ext cx="2133600" cy="440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RESULTAT</a:t>
            </a:r>
          </a:p>
        </p:txBody>
      </p:sp>
    </p:spTree>
    <p:extLst>
      <p:ext uri="{BB962C8B-B14F-4D97-AF65-F5344CB8AC3E}">
        <p14:creationId xmlns:p14="http://schemas.microsoft.com/office/powerpoint/2010/main" val="284122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F5E25345-008A-0741-A571-E53C96D68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881" t="-43531" r="30944" b="-27743"/>
          <a:stretch/>
        </p:blipFill>
        <p:spPr>
          <a:xfrm>
            <a:off x="-9897733" y="-4317228"/>
            <a:ext cx="15993733" cy="15997005"/>
          </a:xfrm>
          <a:prstGeom prst="ellipse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7C28DF2-E415-FC4C-BD03-4F8E700EFFF7}"/>
              </a:ext>
            </a:extLst>
          </p:cNvPr>
          <p:cNvSpPr txBox="1"/>
          <p:nvPr/>
        </p:nvSpPr>
        <p:spPr>
          <a:xfrm>
            <a:off x="7249106" y="1557617"/>
            <a:ext cx="447499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Testat och vidareutvecklat en mängd metoder</a:t>
            </a:r>
          </a:p>
          <a:p>
            <a:pPr lvl="0"/>
            <a:endParaRPr lang="sv-SE" sz="3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sv-SE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Etablerat nya arbetssätt</a:t>
            </a:r>
          </a:p>
          <a:p>
            <a:pPr lvl="0"/>
            <a:endParaRPr lang="sv-SE" sz="3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sv-SE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Utvecklat nya format, </a:t>
            </a:r>
            <a:r>
              <a:rPr lang="sv-SE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däribland </a:t>
            </a:r>
            <a:r>
              <a:rPr lang="sv-SE" sz="3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Inhabithon</a:t>
            </a:r>
            <a:r>
              <a:rPr lang="sv-SE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och Innovationsrally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6100A69C-6DF5-654E-A46E-CAE8098814F0}"/>
              </a:ext>
            </a:extLst>
          </p:cNvPr>
          <p:cNvSpPr txBox="1">
            <a:spLocks/>
          </p:cNvSpPr>
          <p:nvPr/>
        </p:nvSpPr>
        <p:spPr>
          <a:xfrm>
            <a:off x="7249107" y="1130806"/>
            <a:ext cx="2133600" cy="440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RESULTAT</a:t>
            </a:r>
          </a:p>
        </p:txBody>
      </p:sp>
      <p:sp>
        <p:nvSpPr>
          <p:cNvPr id="7" name="Rektangel med rundade hörn 6">
            <a:extLst>
              <a:ext uri="{FF2B5EF4-FFF2-40B4-BE49-F238E27FC236}">
                <a16:creationId xmlns:a16="http://schemas.microsoft.com/office/drawing/2014/main" id="{5021C827-07BA-E248-8D60-4B6679BB7663}"/>
              </a:ext>
            </a:extLst>
          </p:cNvPr>
          <p:cNvSpPr/>
          <p:nvPr/>
        </p:nvSpPr>
        <p:spPr>
          <a:xfrm>
            <a:off x="2885766" y="304782"/>
            <a:ext cx="4043888" cy="2532883"/>
          </a:xfrm>
          <a:prstGeom prst="roundRect">
            <a:avLst>
              <a:gd name="adj" fmla="val 5753"/>
            </a:avLst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0A7D4A6-D198-8949-A009-90DEAD33528E}"/>
              </a:ext>
            </a:extLst>
          </p:cNvPr>
          <p:cNvSpPr txBox="1">
            <a:spLocks/>
          </p:cNvSpPr>
          <p:nvPr/>
        </p:nvSpPr>
        <p:spPr>
          <a:xfrm>
            <a:off x="3445225" y="839213"/>
            <a:ext cx="3037114" cy="440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FÖRVÄNTAD EFFEKT</a:t>
            </a:r>
            <a:endParaRPr lang="sv-SE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AFC51FC3-C4D1-8543-B4BC-1613A47B75CC}"/>
              </a:ext>
            </a:extLst>
          </p:cNvPr>
          <p:cNvSpPr txBox="1">
            <a:spLocks/>
          </p:cNvSpPr>
          <p:nvPr/>
        </p:nvSpPr>
        <p:spPr>
          <a:xfrm>
            <a:off x="3415657" y="1279631"/>
            <a:ext cx="3089686" cy="942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 utarbetad verktygslåda av metoder anpassade för staden</a:t>
            </a:r>
          </a:p>
        </p:txBody>
      </p:sp>
    </p:spTree>
    <p:extLst>
      <p:ext uri="{BB962C8B-B14F-4D97-AF65-F5344CB8AC3E}">
        <p14:creationId xmlns:p14="http://schemas.microsoft.com/office/powerpoint/2010/main" val="328915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125FAF-A4FD-1243-84F8-654A78413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1592" y="2082018"/>
            <a:ext cx="6865032" cy="1678988"/>
          </a:xfrm>
        </p:spPr>
        <p:txBody>
          <a:bodyPr>
            <a:normAutofit fontScale="90000"/>
          </a:bodyPr>
          <a:lstStyle/>
          <a:p>
            <a:r>
              <a:rPr lang="sv-SE" sz="31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Allt om vårt innovationsarbete på </a:t>
            </a:r>
            <a:r>
              <a:rPr lang="sv-SE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innovation.</a:t>
            </a:r>
            <a:br>
              <a:rPr lang="sv-SE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helsingborg.se</a:t>
            </a:r>
            <a:endParaRPr lang="sv-SE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B3EA6E6-AAC2-084C-A58E-AB9672FCA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399" y="5100807"/>
            <a:ext cx="1057533" cy="115243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148F666-59AE-0D4B-A8CA-5CBD78B23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517" y="5518573"/>
            <a:ext cx="1522042" cy="3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31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D08E97149E774CB1545E05E955AA76" ma:contentTypeVersion="13" ma:contentTypeDescription="Skapa ett nytt dokument." ma:contentTypeScope="" ma:versionID="47bb12826582c9a6998b1dc66d1d11ee">
  <xsd:schema xmlns:xsd="http://www.w3.org/2001/XMLSchema" xmlns:xs="http://www.w3.org/2001/XMLSchema" xmlns:p="http://schemas.microsoft.com/office/2006/metadata/properties" xmlns:ns2="7a76651c-ba93-4984-9146-c4f111737405" xmlns:ns3="1471652e-0fe0-4654-9522-34c7a0ec1beb" targetNamespace="http://schemas.microsoft.com/office/2006/metadata/properties" ma:root="true" ma:fieldsID="79c791c38b59b03f10f6ec5cd7b1a01a" ns2:_="" ns3:_="">
    <xsd:import namespace="7a76651c-ba93-4984-9146-c4f111737405"/>
    <xsd:import namespace="1471652e-0fe0-4654-9522-34c7a0ec1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6651c-ba93-4984-9146-c4f1117374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1652e-0fe0-4654-9522-34c7a0ec1be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5444F8-FB76-4508-B194-B55E16821E14}">
  <ds:schemaRefs>
    <ds:schemaRef ds:uri="1471652e-0fe0-4654-9522-34c7a0ec1beb"/>
    <ds:schemaRef ds:uri="http://purl.org/dc/elements/1.1/"/>
    <ds:schemaRef ds:uri="http://purl.org/dc/dcmitype/"/>
    <ds:schemaRef ds:uri="http://schemas.microsoft.com/office/infopath/2007/PartnerControls"/>
    <ds:schemaRef ds:uri="7a76651c-ba93-4984-9146-c4f11173740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D90D6E-2E67-49DB-B6C1-4848CB932D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76651c-ba93-4984-9146-c4f111737405"/>
    <ds:schemaRef ds:uri="1471652e-0fe0-4654-9522-34c7a0ec1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1B7081-5E40-4419-88FC-BB0CA2BE19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279</Words>
  <Application>Microsoft Macintosh PowerPoint</Application>
  <PresentationFormat>Bredbild</PresentationFormat>
  <Paragraphs>39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Roboto Light</vt:lpstr>
      <vt:lpstr>Roboto Medium</vt:lpstr>
      <vt:lpstr>Roboto Thin</vt:lpstr>
      <vt:lpstr>Office-tema</vt:lpstr>
      <vt:lpstr>Hela stadens mötesplats för innovation</vt:lpstr>
      <vt:lpstr>Hbg Works som testbädd</vt:lpstr>
      <vt:lpstr>Vad har vi uppnått?</vt:lpstr>
      <vt:lpstr>FÖRVÄNTAD EFFEKT</vt:lpstr>
      <vt:lpstr>PowerPoint-presentation</vt:lpstr>
      <vt:lpstr>PowerPoint-presentation</vt:lpstr>
      <vt:lpstr>FÖRVÄNTAD EFFEKT</vt:lpstr>
      <vt:lpstr>PowerPoint-presentation</vt:lpstr>
      <vt:lpstr>Allt om vårt innovationsarbete på innovation. helsingborg.se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Hbg Works som testbädd</dc:title>
  <dc:creator>Lindgren Anna - SLF</dc:creator>
  <cp:lastModifiedBy>Ekerlund Karolina - SLF</cp:lastModifiedBy>
  <cp:revision>14</cp:revision>
  <dcterms:created xsi:type="dcterms:W3CDTF">2021-12-08T09:20:47Z</dcterms:created>
  <dcterms:modified xsi:type="dcterms:W3CDTF">2022-04-28T11:52:06Z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0x01010037D08E97149E774CB1545E05E955AA76</vt:lpwstr>
  </property>
</Properties>
</file>